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8" autoAdjust="0"/>
    <p:restoredTop sz="94660"/>
  </p:normalViewPr>
  <p:slideViewPr>
    <p:cSldViewPr snapToGrid="0">
      <p:cViewPr>
        <p:scale>
          <a:sx n="66" d="100"/>
          <a:sy n="66" d="100"/>
        </p:scale>
        <p:origin x="1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3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75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41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75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2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6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22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77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22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4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5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659-BED6-487D-B74E-182A2C4907A0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73A8-0997-4EDC-A88D-AF27434E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998CD627-031A-492C-A344-3E15F866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" y="5275534"/>
            <a:ext cx="1300887" cy="13008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1797CE8-FDC3-4A7D-8FF5-F78D1343C0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9" b="20"/>
          <a:stretch>
            <a:fillRect/>
          </a:stretch>
        </p:blipFill>
        <p:spPr bwMode="auto">
          <a:xfrm>
            <a:off x="0" y="9054166"/>
            <a:ext cx="6858000" cy="90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44F05F9-5C6F-4C87-8CC1-F7F71DA760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9"/>
          <a:stretch>
            <a:fillRect/>
          </a:stretch>
        </p:blipFill>
        <p:spPr bwMode="auto">
          <a:xfrm>
            <a:off x="1288" y="0"/>
            <a:ext cx="6856712" cy="3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B355DA-050F-41E5-B190-1E6D6CE60010}"/>
              </a:ext>
            </a:extLst>
          </p:cNvPr>
          <p:cNvSpPr txBox="1"/>
          <p:nvPr/>
        </p:nvSpPr>
        <p:spPr>
          <a:xfrm>
            <a:off x="1258502" y="300366"/>
            <a:ext cx="426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農家民宿研修会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5F8658-A260-4B7F-A757-E212CFE8717E}"/>
              </a:ext>
            </a:extLst>
          </p:cNvPr>
          <p:cNvSpPr txBox="1"/>
          <p:nvPr/>
        </p:nvSpPr>
        <p:spPr>
          <a:xfrm>
            <a:off x="1347650" y="906843"/>
            <a:ext cx="460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農家民宿を実践されている方等を対象に、施設の事例や運営　ノウハウ、地域連携についての研修会を開催します。</a:t>
            </a:r>
            <a:endParaRPr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ja-JP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245D13-80E4-44DA-AFEC-F1A0DCC36405}"/>
              </a:ext>
            </a:extLst>
          </p:cNvPr>
          <p:cNvSpPr txBox="1"/>
          <p:nvPr/>
        </p:nvSpPr>
        <p:spPr>
          <a:xfrm>
            <a:off x="624862" y="1465359"/>
            <a:ext cx="485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日時　令和２年６月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23</a:t>
            </a:r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日（火）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</a:t>
            </a:r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00</a:t>
            </a:r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13</a:t>
            </a:r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endParaRPr kumimoji="1" lang="ja-JP" altLang="en-US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3748B0-92E5-47AD-BE2A-DB470EFAAB91}"/>
              </a:ext>
            </a:extLst>
          </p:cNvPr>
          <p:cNvSpPr txBox="1"/>
          <p:nvPr/>
        </p:nvSpPr>
        <p:spPr>
          <a:xfrm>
            <a:off x="1335505" y="36997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2B8D5B4-596E-486E-9802-1C2A87D51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8" y="5095224"/>
            <a:ext cx="6858000" cy="81049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E9D5F35-4C7D-4E1C-AD0A-81A9992997AB}"/>
              </a:ext>
            </a:extLst>
          </p:cNvPr>
          <p:cNvGrpSpPr/>
          <p:nvPr/>
        </p:nvGrpSpPr>
        <p:grpSpPr>
          <a:xfrm>
            <a:off x="1065564" y="5163789"/>
            <a:ext cx="5714970" cy="3483010"/>
            <a:chOff x="1317028" y="4760759"/>
            <a:chExt cx="5714970" cy="3357099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5C0659C-187E-4AA7-8099-A760ABA23468}"/>
                </a:ext>
              </a:extLst>
            </p:cNvPr>
            <p:cNvSpPr txBox="1"/>
            <p:nvPr/>
          </p:nvSpPr>
          <p:spPr>
            <a:xfrm>
              <a:off x="3019148" y="4760759"/>
              <a:ext cx="129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行　程　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53C824E7-AF8F-4783-BCCC-9935A97C08CF}"/>
                </a:ext>
              </a:extLst>
            </p:cNvPr>
            <p:cNvSpPr txBox="1"/>
            <p:nvPr/>
          </p:nvSpPr>
          <p:spPr>
            <a:xfrm>
              <a:off x="1618468" y="5058312"/>
              <a:ext cx="5413530" cy="26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+mn-ea"/>
                </a:rPr>
                <a:t>10:00</a:t>
              </a:r>
              <a:r>
                <a:rPr kumimoji="1" lang="ja-JP" altLang="en-US" sz="1200" dirty="0">
                  <a:latin typeface="+mn-ea"/>
                </a:rPr>
                <a:t>　</a:t>
              </a:r>
              <a:r>
                <a:rPr kumimoji="1" lang="ja-JP" altLang="en-US" sz="1200" dirty="0"/>
                <a:t>集合・受付：田舎暮らしの宿「三調家」</a:t>
              </a:r>
              <a:r>
                <a:rPr lang="ja-JP" altLang="ja-JP" sz="1200" dirty="0"/>
                <a:t>（時間厳守）</a:t>
              </a:r>
              <a:endParaRPr lang="en-US" altLang="ja-JP" sz="12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6AA3B6A-DEF2-400E-B872-A143E0004B88}"/>
                </a:ext>
              </a:extLst>
            </p:cNvPr>
            <p:cNvSpPr txBox="1"/>
            <p:nvPr/>
          </p:nvSpPr>
          <p:spPr>
            <a:xfrm>
              <a:off x="1317028" y="5534214"/>
              <a:ext cx="5230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/>
                <a:t>　　</a:t>
              </a:r>
              <a:r>
                <a:rPr kumimoji="1" lang="ja-JP" altLang="en-US" sz="1200" dirty="0"/>
                <a:t> </a:t>
              </a:r>
              <a:r>
                <a:rPr kumimoji="1" lang="en-US" altLang="ja-JP" sz="1200" dirty="0">
                  <a:latin typeface="+mn-ea"/>
                </a:rPr>
                <a:t>10:10</a:t>
              </a:r>
              <a:r>
                <a:rPr kumimoji="1" lang="ja-JP" altLang="en-US" sz="1200" dirty="0"/>
                <a:t>　現地見学：ゲストハウス「 山秀朗」（佐賀市富士町大野</a:t>
              </a:r>
              <a:r>
                <a:rPr kumimoji="1" lang="en-US" altLang="ja-JP" sz="1200" dirty="0"/>
                <a:t>1‐3</a:t>
              </a:r>
              <a:r>
                <a:rPr kumimoji="1" lang="ja-JP" altLang="en-US" sz="1200" dirty="0"/>
                <a:t>）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　　　～　 さが農村ビジネスサポートセンタープランナー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　　</a:t>
              </a:r>
              <a:r>
                <a:rPr kumimoji="1" lang="en-US" altLang="ja-JP" sz="1200" dirty="0">
                  <a:latin typeface="+mn-ea"/>
                </a:rPr>
                <a:t>10:40 </a:t>
              </a:r>
              <a:r>
                <a:rPr kumimoji="1" lang="ja-JP" altLang="en-US" sz="1200" dirty="0"/>
                <a:t> </a:t>
              </a:r>
              <a:r>
                <a:rPr kumimoji="1" lang="en-US" altLang="ja-JP" sz="1200" dirty="0"/>
                <a:t> </a:t>
              </a:r>
              <a:r>
                <a:rPr kumimoji="1" lang="ja-JP" altLang="en-US" sz="1200" dirty="0"/>
                <a:t>藤田健臣氏（一級建築士）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　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C95DAA88-E602-4823-B072-3D6FCF69469D}"/>
                </a:ext>
              </a:extLst>
            </p:cNvPr>
            <p:cNvSpPr txBox="1"/>
            <p:nvPr/>
          </p:nvSpPr>
          <p:spPr>
            <a:xfrm>
              <a:off x="1618468" y="6245970"/>
              <a:ext cx="4583115" cy="62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+mn-ea"/>
                </a:rPr>
                <a:t>11:00</a:t>
              </a:r>
              <a:r>
                <a:rPr kumimoji="1" lang="ja-JP" altLang="en-US" sz="1200" dirty="0"/>
                <a:t>　事例紹介 ①三調家 代表 花田孝子氏</a:t>
              </a:r>
              <a:endParaRPr kumimoji="1" lang="en-US" altLang="ja-JP" sz="1200" dirty="0"/>
            </a:p>
            <a:p>
              <a:r>
                <a:rPr lang="ja-JP" altLang="en-US" sz="1200" dirty="0"/>
                <a:t>　　　　　　　</a:t>
              </a:r>
              <a:r>
                <a:rPr lang="ja-JP" altLang="ja-JP" sz="1200" dirty="0"/>
                <a:t>「民宿</a:t>
              </a:r>
              <a:r>
                <a:rPr lang="ja-JP" altLang="en-US" sz="1200" dirty="0"/>
                <a:t>運営における課題と方策及び地域連携</a:t>
              </a:r>
              <a:r>
                <a:rPr lang="ja-JP" altLang="ja-JP" sz="1200" dirty="0"/>
                <a:t>」</a:t>
              </a:r>
              <a:endParaRPr lang="en-US" altLang="ja-JP" sz="1200" dirty="0"/>
            </a:p>
            <a:p>
              <a:r>
                <a:rPr kumimoji="1" lang="ja-JP" altLang="en-US" sz="1200" dirty="0"/>
                <a:t>　～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378B1E0-98C9-4C9F-9A05-777220D44128}"/>
                </a:ext>
              </a:extLst>
            </p:cNvPr>
            <p:cNvSpPr txBox="1"/>
            <p:nvPr/>
          </p:nvSpPr>
          <p:spPr>
            <a:xfrm>
              <a:off x="1612710" y="6841943"/>
              <a:ext cx="4727144" cy="62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+mn-ea"/>
                </a:rPr>
                <a:t>12:00</a:t>
              </a:r>
              <a:r>
                <a:rPr kumimoji="1" lang="ja-JP" altLang="en-US" sz="1200" dirty="0">
                  <a:latin typeface="+mn-ea"/>
                </a:rPr>
                <a:t>　</a:t>
              </a:r>
              <a:r>
                <a:rPr kumimoji="1" lang="ja-JP" altLang="en-US" sz="1200" dirty="0"/>
                <a:t>事例紹介 ②さが農村ビジネスサポートセンタープランナー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　　</a:t>
              </a:r>
              <a:r>
                <a:rPr kumimoji="1" lang="ja-JP" altLang="en-US" sz="1200" dirty="0">
                  <a:latin typeface="+mn-ea"/>
                </a:rPr>
                <a:t>　　　　　　　</a:t>
              </a:r>
              <a:r>
                <a:rPr kumimoji="1" lang="ja-JP" altLang="en-US" sz="1200" dirty="0"/>
                <a:t>藤田健臣氏（一級建築士）</a:t>
              </a:r>
              <a:endParaRPr kumimoji="1" lang="en-US" altLang="ja-JP" sz="1200" dirty="0"/>
            </a:p>
            <a:p>
              <a:r>
                <a:rPr lang="ja-JP" altLang="en-US" sz="1200" dirty="0"/>
                <a:t>　　　　　　　</a:t>
              </a:r>
              <a:r>
                <a:rPr lang="ja-JP" altLang="ja-JP" sz="1200" dirty="0"/>
                <a:t>「</a:t>
              </a:r>
              <a:r>
                <a:rPr lang="ja-JP" altLang="en-US" sz="1200" dirty="0"/>
                <a:t>民宿開業後の改善ポイント」</a:t>
              </a:r>
              <a:r>
                <a:rPr lang="ja-JP" altLang="en-US" sz="1200" dirty="0">
                  <a:solidFill>
                    <a:srgbClr val="FF0000"/>
                  </a:solidFill>
                </a:rPr>
                <a:t> </a:t>
              </a:r>
              <a:endParaRPr kumimoji="1" lang="ja-JP" altLang="en-US" sz="1050" b="1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4D7CBA7E-7B5C-4091-B83A-AB3449EC4FF2}"/>
                </a:ext>
              </a:extLst>
            </p:cNvPr>
            <p:cNvSpPr txBox="1"/>
            <p:nvPr/>
          </p:nvSpPr>
          <p:spPr>
            <a:xfrm>
              <a:off x="1609828" y="7494892"/>
              <a:ext cx="4032456" cy="62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+mn-ea"/>
                </a:rPr>
                <a:t>12:00</a:t>
              </a:r>
              <a:r>
                <a:rPr kumimoji="1" lang="ja-JP" altLang="en-US" sz="1200" dirty="0">
                  <a:latin typeface="+mn-ea"/>
                </a:rPr>
                <a:t>　ランチミーティング　</a:t>
              </a:r>
              <a:endParaRPr kumimoji="1" lang="en-US" altLang="ja-JP" sz="1200" dirty="0">
                <a:latin typeface="+mn-ea"/>
              </a:endParaRPr>
            </a:p>
            <a:p>
              <a:r>
                <a:rPr kumimoji="1" lang="ja-JP" altLang="en-US" sz="1200" dirty="0">
                  <a:latin typeface="+mn-ea"/>
                </a:rPr>
                <a:t>　～　　 テーマ：時代に即応した集客、施設運営</a:t>
              </a:r>
              <a:endParaRPr kumimoji="1" lang="en-US" altLang="ja-JP" sz="1200" dirty="0">
                <a:latin typeface="+mn-ea"/>
              </a:endParaRPr>
            </a:p>
            <a:p>
              <a:r>
                <a:rPr kumimoji="1" lang="en-US" altLang="ja-JP" sz="1200" dirty="0">
                  <a:latin typeface="+mn-ea"/>
                </a:rPr>
                <a:t>13:30</a:t>
              </a:r>
              <a:r>
                <a:rPr kumimoji="1" lang="ja-JP" altLang="en-US" sz="1200" dirty="0"/>
                <a:t>　  　　　　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9360680-1E70-4CB6-88AD-803F511B910F}"/>
                </a:ext>
              </a:extLst>
            </p:cNvPr>
            <p:cNvSpPr txBox="1"/>
            <p:nvPr/>
          </p:nvSpPr>
          <p:spPr>
            <a:xfrm>
              <a:off x="1618468" y="5252173"/>
              <a:ext cx="5413530" cy="26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+mn-ea"/>
                </a:rPr>
                <a:t>　　 　三調家出発</a:t>
              </a:r>
              <a:endParaRPr lang="en-US" altLang="ja-JP" sz="1200" dirty="0"/>
            </a:p>
          </p:txBody>
        </p:sp>
      </p:grpSp>
      <p:pic>
        <p:nvPicPr>
          <p:cNvPr id="60" name="図 59">
            <a:extLst>
              <a:ext uri="{FF2B5EF4-FFF2-40B4-BE49-F238E27FC236}">
                <a16:creationId xmlns:a16="http://schemas.microsoft.com/office/drawing/2014/main" id="{3A10556E-941C-4AFE-8C8E-3A53856D9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51" y="7857675"/>
            <a:ext cx="1215336" cy="13824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0AC03E-9F6E-47C4-9D77-787820079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9" y="2455672"/>
            <a:ext cx="2576433" cy="1932325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2034556-C60A-495E-B2A3-49B893CC0B07}"/>
              </a:ext>
            </a:extLst>
          </p:cNvPr>
          <p:cNvGrpSpPr/>
          <p:nvPr/>
        </p:nvGrpSpPr>
        <p:grpSpPr>
          <a:xfrm>
            <a:off x="228430" y="5559145"/>
            <a:ext cx="1179127" cy="774383"/>
            <a:chOff x="204574" y="7350915"/>
            <a:chExt cx="1179127" cy="774383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3C8C92E-C587-4C2C-99F3-8B47909B3DFC}"/>
                </a:ext>
              </a:extLst>
            </p:cNvPr>
            <p:cNvSpPr txBox="1"/>
            <p:nvPr/>
          </p:nvSpPr>
          <p:spPr>
            <a:xfrm>
              <a:off x="204574" y="7350915"/>
              <a:ext cx="1179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参加費無料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B19366C-99D6-40E8-A331-C1958D4795D9}"/>
                </a:ext>
              </a:extLst>
            </p:cNvPr>
            <p:cNvSpPr txBox="1"/>
            <p:nvPr/>
          </p:nvSpPr>
          <p:spPr>
            <a:xfrm>
              <a:off x="204574" y="7540523"/>
              <a:ext cx="1159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ただし、</a:t>
              </a:r>
              <a:endParaRPr kumimoji="1" lang="en-US" altLang="ja-JP" sz="800" b="1" dirty="0"/>
            </a:p>
            <a:p>
              <a:r>
                <a:rPr kumimoji="1" lang="ja-JP" altLang="en-US" sz="800" b="1" dirty="0"/>
                <a:t>昼食代＋飲物代は</a:t>
              </a:r>
              <a:endParaRPr kumimoji="1" lang="en-US" altLang="ja-JP" sz="800" b="1" dirty="0"/>
            </a:p>
            <a:p>
              <a:r>
                <a:rPr kumimoji="1" lang="ja-JP" altLang="en-US" sz="800" b="1" dirty="0"/>
                <a:t>自己負担（￥</a:t>
              </a:r>
              <a:r>
                <a:rPr kumimoji="1" lang="en-US" altLang="ja-JP" sz="800" b="1" dirty="0"/>
                <a:t>1,500</a:t>
              </a:r>
              <a:r>
                <a:rPr kumimoji="1" lang="ja-JP" altLang="en-US" sz="800" b="1" dirty="0"/>
                <a:t>）</a:t>
              </a:r>
              <a:endParaRPr kumimoji="1" lang="en-US" altLang="ja-JP" sz="800" b="1" dirty="0"/>
            </a:p>
            <a:p>
              <a:r>
                <a:rPr kumimoji="1" lang="ja-JP" altLang="en-US" sz="800" b="1" dirty="0"/>
                <a:t>当日徴収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E40AD-691C-4760-8C73-F510374F708E}"/>
              </a:ext>
            </a:extLst>
          </p:cNvPr>
          <p:cNvSpPr txBox="1"/>
          <p:nvPr/>
        </p:nvSpPr>
        <p:spPr>
          <a:xfrm flipH="1">
            <a:off x="3397211" y="1911877"/>
            <a:ext cx="271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（佐賀市富士町古場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1688</a:t>
            </a:r>
            <a:r>
              <a: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　　　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866DE96-1D01-43E7-A915-212739854072}"/>
              </a:ext>
            </a:extLst>
          </p:cNvPr>
          <p:cNvGrpSpPr/>
          <p:nvPr/>
        </p:nvGrpSpPr>
        <p:grpSpPr>
          <a:xfrm>
            <a:off x="460090" y="1665809"/>
            <a:ext cx="6138053" cy="746390"/>
            <a:chOff x="768452" y="1946005"/>
            <a:chExt cx="5939780" cy="718571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BED58248-2356-48C6-B9AD-36AC5A7658D4}"/>
                </a:ext>
              </a:extLst>
            </p:cNvPr>
            <p:cNvGrpSpPr/>
            <p:nvPr/>
          </p:nvGrpSpPr>
          <p:grpSpPr>
            <a:xfrm>
              <a:off x="2701534" y="1946005"/>
              <a:ext cx="1262489" cy="623005"/>
              <a:chOff x="7313747" y="1037926"/>
              <a:chExt cx="1262489" cy="623005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F4A7BB3-3A1C-45C4-8FEB-1B36533D7CE5}"/>
                  </a:ext>
                </a:extLst>
              </p:cNvPr>
              <p:cNvSpPr txBox="1"/>
              <p:nvPr/>
            </p:nvSpPr>
            <p:spPr>
              <a:xfrm>
                <a:off x="7313747" y="1137711"/>
                <a:ext cx="1262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三調家</a:t>
                </a: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13DBE5-0511-4CA9-8551-3808EFC7BCCF}"/>
                  </a:ext>
                </a:extLst>
              </p:cNvPr>
              <p:cNvSpPr txBox="1"/>
              <p:nvPr/>
            </p:nvSpPr>
            <p:spPr>
              <a:xfrm>
                <a:off x="7511661" y="1037926"/>
                <a:ext cx="877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900" dirty="0"/>
                  <a:t>さんちょうか</a:t>
                </a: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3AAC1A4-C8FC-41BF-9DFE-765D2E43F858}"/>
                </a:ext>
              </a:extLst>
            </p:cNvPr>
            <p:cNvGrpSpPr/>
            <p:nvPr/>
          </p:nvGrpSpPr>
          <p:grpSpPr>
            <a:xfrm>
              <a:off x="768452" y="2059919"/>
              <a:ext cx="5939780" cy="604657"/>
              <a:chOff x="1043571" y="2193231"/>
              <a:chExt cx="5939780" cy="604657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B9FE038-A4E4-4D85-A3BF-5344375E77D7}"/>
                  </a:ext>
                </a:extLst>
              </p:cNvPr>
              <p:cNvSpPr txBox="1"/>
              <p:nvPr/>
            </p:nvSpPr>
            <p:spPr>
              <a:xfrm>
                <a:off x="1043571" y="2333730"/>
                <a:ext cx="784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/>
                  <a:t>　</a:t>
                </a:r>
                <a:r>
                  <a:rPr kumimoji="1" lang="ja-JP" altLang="en-US" sz="14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場所</a:t>
                </a:r>
                <a:endParaRPr kumimoji="1" lang="ja-JP" altLang="en-US" sz="1400" dirty="0"/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ED74374-29DC-4193-AD34-F6A98CC7FC50}"/>
                  </a:ext>
                </a:extLst>
              </p:cNvPr>
              <p:cNvSpPr txBox="1"/>
              <p:nvPr/>
            </p:nvSpPr>
            <p:spPr>
              <a:xfrm>
                <a:off x="5117567" y="2193231"/>
                <a:ext cx="43711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/>
                  <a:t>こば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97A6047-25F0-4A8F-9520-1C2824D39F8D}"/>
                  </a:ext>
                </a:extLst>
              </p:cNvPr>
              <p:cNvSpPr txBox="1"/>
              <p:nvPr/>
            </p:nvSpPr>
            <p:spPr>
              <a:xfrm>
                <a:off x="1675222" y="2333673"/>
                <a:ext cx="21208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田舎暮らしの宿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B7EBD6EE-DDD4-4A0D-842E-EDB55377DD1B}"/>
                  </a:ext>
                </a:extLst>
              </p:cNvPr>
              <p:cNvSpPr txBox="1"/>
              <p:nvPr/>
            </p:nvSpPr>
            <p:spPr>
              <a:xfrm>
                <a:off x="6111976" y="2546029"/>
                <a:ext cx="871375" cy="25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/>
                  <a:t>三調家</a:t>
                </a:r>
                <a:r>
                  <a:rPr kumimoji="1" lang="en-US" altLang="ja-JP" sz="1100" b="1" dirty="0"/>
                  <a:t>MAP</a:t>
                </a:r>
                <a:endParaRPr kumimoji="1" lang="ja-JP" altLang="en-US" sz="1100" b="1" dirty="0"/>
              </a:p>
            </p:txBody>
          </p:sp>
        </p:grp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9FF6B436-1D7F-47F6-AB31-C4DEE5AA8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63" y="1278690"/>
            <a:ext cx="900462" cy="900462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12FC950-0EDC-43B8-A050-79666D8FECE2}"/>
              </a:ext>
            </a:extLst>
          </p:cNvPr>
          <p:cNvSpPr txBox="1"/>
          <p:nvPr/>
        </p:nvSpPr>
        <p:spPr>
          <a:xfrm>
            <a:off x="11850" y="8866036"/>
            <a:ext cx="5356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問い合わせ先】さが農村ビジネスサポートセンター</a:t>
            </a:r>
          </a:p>
          <a:p>
            <a:r>
              <a:rPr lang="ja-JP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（公益財団法人佐賀県地域産業支援センター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農村ビジネス振興課内）</a:t>
            </a: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Tel. 0952-34-4418</a:t>
            </a:r>
            <a:r>
              <a:rPr lang="ja-JP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Fax. 0952-34-5523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E-mail: nouson@mb.infosaga.or.jp</a:t>
            </a:r>
            <a:endParaRPr lang="ja-JP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105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8E74B3F-FDBC-4A12-BB5A-B83B3D05D9D9}"/>
              </a:ext>
            </a:extLst>
          </p:cNvPr>
          <p:cNvSpPr txBox="1"/>
          <p:nvPr/>
        </p:nvSpPr>
        <p:spPr>
          <a:xfrm>
            <a:off x="531964" y="4445176"/>
            <a:ext cx="27053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00" b="1" dirty="0"/>
              <a:t>三調家</a:t>
            </a:r>
          </a:p>
          <a:p>
            <a:r>
              <a:rPr lang="ja-JP" altLang="ja-JP" sz="1000" dirty="0"/>
              <a:t>昔ながらの土間やこだわりの家具が当時のまま残されている築</a:t>
            </a:r>
            <a:r>
              <a:rPr lang="en-US" altLang="ja-JP" sz="1000" dirty="0">
                <a:latin typeface="+mn-ea"/>
              </a:rPr>
              <a:t>80</a:t>
            </a:r>
            <a:r>
              <a:rPr lang="ja-JP" altLang="ja-JP" sz="1000" dirty="0"/>
              <a:t>数年の古民家</a:t>
            </a:r>
            <a:r>
              <a:rPr lang="ja-JP" altLang="en-US" sz="1000" dirty="0"/>
              <a:t>宿。</a:t>
            </a:r>
            <a:endParaRPr lang="ja-JP" altLang="ja-JP" sz="1000" dirty="0"/>
          </a:p>
          <a:p>
            <a:endParaRPr lang="ja-JP" altLang="ja-JP" sz="11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7270E29-9E40-46B1-B823-FB58C4921798}"/>
              </a:ext>
            </a:extLst>
          </p:cNvPr>
          <p:cNvSpPr txBox="1"/>
          <p:nvPr/>
        </p:nvSpPr>
        <p:spPr>
          <a:xfrm>
            <a:off x="3457474" y="4432377"/>
            <a:ext cx="28335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山秀朗</a:t>
            </a:r>
            <a:endParaRPr lang="ja-JP" altLang="ja-JP" sz="1000" b="1" dirty="0"/>
          </a:p>
          <a:p>
            <a:r>
              <a:rPr lang="ja-JP" altLang="ja-JP" sz="1000" dirty="0"/>
              <a:t>美しい山と田んぼの風景が広がる静かな山道に佇む、５本の杉が目印のゲストハウス</a:t>
            </a:r>
            <a:r>
              <a:rPr lang="ja-JP" altLang="en-US" sz="1000" dirty="0"/>
              <a:t>。</a:t>
            </a:r>
            <a:endParaRPr lang="ja-JP" altLang="ja-JP" sz="1000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endParaRPr lang="ja-JP" altLang="ja-JP" sz="11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644B55F2-4C4A-47ED-A49F-B1A00CFA7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86" y="2459843"/>
            <a:ext cx="2576433" cy="193232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CCC7AA-ADA3-453A-9789-9C14B70B86FF}"/>
              </a:ext>
            </a:extLst>
          </p:cNvPr>
          <p:cNvSpPr/>
          <p:nvPr/>
        </p:nvSpPr>
        <p:spPr>
          <a:xfrm>
            <a:off x="637175" y="2174569"/>
            <a:ext cx="4885320" cy="28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200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募集人員　</a:t>
            </a:r>
            <a:r>
              <a:rPr lang="ja-JP" altLang="ja-JP" sz="1200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農家民宿</a:t>
            </a:r>
            <a:r>
              <a:rPr lang="ja-JP" altLang="en-US" sz="1200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実践者等　６</a:t>
            </a:r>
            <a:r>
              <a:rPr lang="ja-JP" altLang="ja-JP" sz="1200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60037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AB910D0-4003-406D-8569-71F55C0CDA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9" b="20"/>
          <a:stretch>
            <a:fillRect/>
          </a:stretch>
        </p:blipFill>
        <p:spPr bwMode="auto">
          <a:xfrm>
            <a:off x="0" y="9004536"/>
            <a:ext cx="6858000" cy="901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F93D3B-C1EA-4EA1-870C-E7C9484C00E2}"/>
              </a:ext>
            </a:extLst>
          </p:cNvPr>
          <p:cNvSpPr txBox="1"/>
          <p:nvPr/>
        </p:nvSpPr>
        <p:spPr>
          <a:xfrm>
            <a:off x="1688948" y="256580"/>
            <a:ext cx="31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お申し込み方法</a:t>
            </a:r>
            <a:endParaRPr kumimoji="1" lang="en-US" altLang="ja-JP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EE67137-2D3C-4D78-8C63-533611C06343}"/>
              </a:ext>
            </a:extLst>
          </p:cNvPr>
          <p:cNvSpPr txBox="1"/>
          <p:nvPr/>
        </p:nvSpPr>
        <p:spPr>
          <a:xfrm>
            <a:off x="2657383" y="3073403"/>
            <a:ext cx="146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Arial Black" panose="020B0A04020102020204" pitchFamily="34" charset="0"/>
              </a:rPr>
              <a:t>参加申込書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430189-12B7-4DC5-8E76-12E8D426F545}"/>
              </a:ext>
            </a:extLst>
          </p:cNvPr>
          <p:cNvSpPr txBox="1"/>
          <p:nvPr/>
        </p:nvSpPr>
        <p:spPr>
          <a:xfrm>
            <a:off x="93860" y="8439605"/>
            <a:ext cx="678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【問い合わせ先】さが農村ビジネスサポートセンター</a:t>
            </a:r>
          </a:p>
          <a:p>
            <a:r>
              <a:rPr lang="ja-JP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（公益財団法人佐賀県地域産業支援センター</a:t>
            </a:r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農村ビジネス振興課内）</a:t>
            </a:r>
          </a:p>
          <a:p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Tel. 0952-34-4418</a:t>
            </a:r>
            <a:r>
              <a:rPr lang="ja-JP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Fax. 0952-34-5523</a:t>
            </a:r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E-mail: nouson@mb.infosaga.or.jp</a:t>
            </a:r>
            <a:endParaRPr lang="ja-JP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E35BB2-FA0E-4F4F-AD60-B522277398B3}"/>
              </a:ext>
            </a:extLst>
          </p:cNvPr>
          <p:cNvSpPr txBox="1"/>
          <p:nvPr/>
        </p:nvSpPr>
        <p:spPr>
          <a:xfrm>
            <a:off x="450360" y="1145066"/>
            <a:ext cx="58810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■ＦＡＸ送信先：</a:t>
            </a:r>
            <a:r>
              <a:rPr lang="en-US" altLang="ja-JP" sz="1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0952-34-5523</a:t>
            </a:r>
            <a:endParaRPr lang="ja-JP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ja-JP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（公益財団法人地域産業支援センター　農村ビジネス振興課あて）</a:t>
            </a:r>
            <a:endParaRPr lang="ja-JP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 </a:t>
            </a:r>
            <a:endParaRPr lang="ja-JP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ja-JP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■</a:t>
            </a:r>
            <a:r>
              <a:rPr lang="ja-JP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お申し込み期限</a:t>
            </a:r>
            <a:r>
              <a:rPr lang="ja-JP" altLang="ja-JP" sz="1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令和</a:t>
            </a:r>
            <a:r>
              <a:rPr lang="en-US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lang="ja-JP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　</a:t>
            </a:r>
            <a:r>
              <a:rPr lang="en-US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</a:t>
            </a:r>
            <a:r>
              <a:rPr lang="ja-JP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　</a:t>
            </a:r>
            <a:r>
              <a:rPr lang="en-US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19</a:t>
            </a:r>
            <a:r>
              <a:rPr lang="ja-JP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日（</a:t>
            </a:r>
            <a:r>
              <a:rPr lang="ja-JP" altLang="en-US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金</a:t>
            </a:r>
            <a:r>
              <a:rPr lang="ja-JP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endParaRPr lang="en-US" altLang="ja-JP" sz="1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募集人員　</a:t>
            </a:r>
            <a:r>
              <a:rPr lang="en-US" altLang="ja-JP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</a:t>
            </a:r>
            <a:r>
              <a:rPr lang="ja-JP" altLang="en-US" sz="1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名（申込多数の場合はお断りする場合があります）</a:t>
            </a:r>
            <a:endParaRPr lang="en-US" altLang="ja-JP" sz="1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※</a:t>
            </a:r>
            <a:r>
              <a:rPr lang="ja-JP" altLang="en-US" sz="1400" b="1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新型コロナウイルス感染防止対策のため、参加者はマスクの着用、</a:t>
            </a:r>
            <a:endParaRPr lang="en-US" altLang="ja-JP" sz="1400" b="1" kern="1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　手指の</a:t>
            </a:r>
            <a:r>
              <a:rPr lang="ja-JP" altLang="en-US" sz="1400" b="1" kern="10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消毒を実施する</a:t>
            </a:r>
            <a:r>
              <a:rPr lang="ja-JP" altLang="en-US" sz="1400" b="1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とともに、屋内では３密（密閉、密集、</a:t>
            </a:r>
            <a:endParaRPr lang="en-US" altLang="ja-JP" sz="1400" b="1" kern="1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　密接）を避け、こまめな換気を行います。</a:t>
            </a:r>
            <a:endParaRPr lang="ja-JP" altLang="ja-JP" sz="1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1400" b="1" dirty="0"/>
              <a:t> </a:t>
            </a:r>
            <a:r>
              <a:rPr kumimoji="1" lang="ja-JP" altLang="en-US" dirty="0"/>
              <a:t>　　　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0A5EF2-4C2D-43EE-9EA0-B8B539DDC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9" y="481946"/>
            <a:ext cx="5450939" cy="58477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9CB952-DCF8-415F-A964-1037DC315356}"/>
              </a:ext>
            </a:extLst>
          </p:cNvPr>
          <p:cNvSpPr txBox="1"/>
          <p:nvPr/>
        </p:nvSpPr>
        <p:spPr>
          <a:xfrm>
            <a:off x="196771" y="7304897"/>
            <a:ext cx="648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ご登録頂きました上記個人情報は、本会に係る事務連絡と参加者確認のために必要な場合　</a:t>
            </a:r>
            <a:endParaRPr lang="en-US" altLang="ja-JP" sz="1200" dirty="0"/>
          </a:p>
          <a:p>
            <a:r>
              <a:rPr lang="ja-JP" altLang="en-US" sz="1200" dirty="0"/>
              <a:t>　に使用し、その他の目的のために使用することはありません</a:t>
            </a:r>
            <a:r>
              <a:rPr lang="ja-JP" altLang="en-US" dirty="0"/>
              <a:t>。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45344FFF-CE7B-499A-A47C-785AF8B4F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22205"/>
              </p:ext>
            </p:extLst>
          </p:nvPr>
        </p:nvGraphicFramePr>
        <p:xfrm>
          <a:off x="685710" y="3600411"/>
          <a:ext cx="5181599" cy="380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98">
                  <a:extLst>
                    <a:ext uri="{9D8B030D-6E8A-4147-A177-3AD203B41FA5}">
                      <a16:colId xmlns:a16="http://schemas.microsoft.com/office/drawing/2014/main" val="4001975791"/>
                    </a:ext>
                  </a:extLst>
                </a:gridCol>
                <a:gridCol w="2555218">
                  <a:extLst>
                    <a:ext uri="{9D8B030D-6E8A-4147-A177-3AD203B41FA5}">
                      <a16:colId xmlns:a16="http://schemas.microsoft.com/office/drawing/2014/main" val="2248614275"/>
                    </a:ext>
                  </a:extLst>
                </a:gridCol>
                <a:gridCol w="1741083">
                  <a:extLst>
                    <a:ext uri="{9D8B030D-6E8A-4147-A177-3AD203B41FA5}">
                      <a16:colId xmlns:a16="http://schemas.microsoft.com/office/drawing/2014/main" val="4057026192"/>
                    </a:ext>
                  </a:extLst>
                </a:gridCol>
              </a:tblGrid>
              <a:tr h="45648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参加者名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役職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497226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59371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屋　号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26569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市　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84318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電　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99695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メール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785053"/>
                  </a:ext>
                </a:extLst>
              </a:tr>
              <a:tr h="11606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備　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559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60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519</Words>
  <Application>Microsoft Office PowerPoint</Application>
  <PresentationFormat>A4 210 x 297 mm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UD デジタル 教科書体 N-R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y-ogawa</dc:creator>
  <cp:lastModifiedBy>平石　夏子</cp:lastModifiedBy>
  <cp:revision>90</cp:revision>
  <cp:lastPrinted>2020-05-20T00:22:48Z</cp:lastPrinted>
  <dcterms:created xsi:type="dcterms:W3CDTF">2020-01-08T01:18:28Z</dcterms:created>
  <dcterms:modified xsi:type="dcterms:W3CDTF">2020-06-16T02:25:46Z</dcterms:modified>
</cp:coreProperties>
</file>